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21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332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69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49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04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929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09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51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33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134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7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0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AD266-BA42-4BB6-B2EB-5572E5FB2D8D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9F80E-B855-4F97-A8E1-299F817599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15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 descr="部屋, 食品 が含まれている画像&#10;&#10;自動的に生成された説明">
            <a:extLst>
              <a:ext uri="{FF2B5EF4-FFF2-40B4-BE49-F238E27FC236}">
                <a16:creationId xmlns:a16="http://schemas.microsoft.com/office/drawing/2014/main" id="{24046EA7-F6CD-A331-B25E-5FFDA266D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074" y="1633857"/>
            <a:ext cx="1299875" cy="1299875"/>
          </a:xfrm>
          <a:prstGeom prst="rect">
            <a:avLst/>
          </a:prstGeom>
        </p:spPr>
      </p:pic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37FE5B0-5684-D684-1B6A-DDAE70AB2B99}"/>
              </a:ext>
            </a:extLst>
          </p:cNvPr>
          <p:cNvGrpSpPr/>
          <p:nvPr/>
        </p:nvGrpSpPr>
        <p:grpSpPr>
          <a:xfrm>
            <a:off x="335181" y="4516568"/>
            <a:ext cx="1918921" cy="1037439"/>
            <a:chOff x="329992" y="4347349"/>
            <a:chExt cx="2083599" cy="1037439"/>
          </a:xfrm>
        </p:grpSpPr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553C3A35-E1C2-6B9C-E76A-C252247EE722}"/>
                </a:ext>
              </a:extLst>
            </p:cNvPr>
            <p:cNvSpPr/>
            <p:nvPr/>
          </p:nvSpPr>
          <p:spPr>
            <a:xfrm>
              <a:off x="329992" y="4347349"/>
              <a:ext cx="273551" cy="1037439"/>
            </a:xfrm>
            <a:prstGeom prst="rect">
              <a:avLst/>
            </a:pr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3B2C75CA-521A-F6D9-B7DA-FE1BFEACA88B}"/>
                </a:ext>
              </a:extLst>
            </p:cNvPr>
            <p:cNvSpPr/>
            <p:nvPr/>
          </p:nvSpPr>
          <p:spPr>
            <a:xfrm>
              <a:off x="334878" y="4347350"/>
              <a:ext cx="2078713" cy="1036172"/>
            </a:xfrm>
            <a:prstGeom prst="rect">
              <a:avLst/>
            </a:pr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5B60CF9D-E080-A9FC-1C1D-EB72091A17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143783"/>
              </p:ext>
            </p:extLst>
          </p:nvPr>
        </p:nvGraphicFramePr>
        <p:xfrm>
          <a:off x="5194160" y="249655"/>
          <a:ext cx="1409829" cy="881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3228571" imgH="1800476" progId="">
                  <p:embed/>
                </p:oleObj>
              </mc:Choice>
              <mc:Fallback>
                <p:oleObj r:id="rId3" imgW="3228571" imgH="1800476" progId="">
                  <p:embed/>
                  <p:pic>
                    <p:nvPicPr>
                      <p:cNvPr id="9" name="オブジェクト 8">
                        <a:extLst>
                          <a:ext uri="{FF2B5EF4-FFF2-40B4-BE49-F238E27FC236}">
                            <a16:creationId xmlns:a16="http://schemas.microsoft.com/office/drawing/2014/main" id="{C4AC380C-6784-8199-FE18-DC4C101E41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160" y="249655"/>
                        <a:ext cx="1409829" cy="881939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0D4A4D4-2D97-E4D8-57BA-A9E860FF9181}"/>
              </a:ext>
            </a:extLst>
          </p:cNvPr>
          <p:cNvSpPr txBox="1"/>
          <p:nvPr/>
        </p:nvSpPr>
        <p:spPr>
          <a:xfrm>
            <a:off x="175225" y="247787"/>
            <a:ext cx="3158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Calibri" panose="020F0502020204030204" pitchFamily="34" charset="0"/>
              </a:rPr>
              <a:t>亜細亜大学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90171D4-8E68-FE95-3BCC-01899922EAA3}"/>
              </a:ext>
            </a:extLst>
          </p:cNvPr>
          <p:cNvSpPr/>
          <p:nvPr/>
        </p:nvSpPr>
        <p:spPr>
          <a:xfrm>
            <a:off x="4839509" y="2798690"/>
            <a:ext cx="1299875" cy="1237673"/>
          </a:xfrm>
          <a:prstGeom prst="rect">
            <a:avLst/>
          </a:prstGeom>
          <a:noFill/>
          <a:ln w="28575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F55F0D1-E1D3-90FA-84CC-DE23422E6899}"/>
              </a:ext>
            </a:extLst>
          </p:cNvPr>
          <p:cNvSpPr/>
          <p:nvPr/>
        </p:nvSpPr>
        <p:spPr>
          <a:xfrm>
            <a:off x="3333750" y="2784176"/>
            <a:ext cx="1299875" cy="1237673"/>
          </a:xfrm>
          <a:prstGeom prst="rect">
            <a:avLst/>
          </a:prstGeom>
          <a:noFill/>
          <a:ln w="28575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AE26B7F-7AC3-9A68-A705-662E10DBB48D}"/>
              </a:ext>
            </a:extLst>
          </p:cNvPr>
          <p:cNvSpPr/>
          <p:nvPr/>
        </p:nvSpPr>
        <p:spPr>
          <a:xfrm>
            <a:off x="3347728" y="1190742"/>
            <a:ext cx="1299875" cy="1237673"/>
          </a:xfrm>
          <a:prstGeom prst="rect">
            <a:avLst/>
          </a:prstGeom>
          <a:noFill/>
          <a:ln w="28575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CC5C2DA-38A8-F9D4-DF10-840652257430}"/>
              </a:ext>
            </a:extLst>
          </p:cNvPr>
          <p:cNvSpPr/>
          <p:nvPr/>
        </p:nvSpPr>
        <p:spPr>
          <a:xfrm>
            <a:off x="1849283" y="1205256"/>
            <a:ext cx="1299875" cy="1237673"/>
          </a:xfrm>
          <a:prstGeom prst="rect">
            <a:avLst/>
          </a:prstGeom>
          <a:noFill/>
          <a:ln w="28575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270F2BD0-79CA-5EDD-8E53-398EBA3B8269}"/>
              </a:ext>
            </a:extLst>
          </p:cNvPr>
          <p:cNvGrpSpPr/>
          <p:nvPr/>
        </p:nvGrpSpPr>
        <p:grpSpPr>
          <a:xfrm>
            <a:off x="393843" y="1088421"/>
            <a:ext cx="1337450" cy="1339993"/>
            <a:chOff x="393843" y="812655"/>
            <a:chExt cx="1337450" cy="133999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3096988-628C-4817-A5E2-84C0F1352F30}"/>
                </a:ext>
              </a:extLst>
            </p:cNvPr>
            <p:cNvSpPr/>
            <p:nvPr/>
          </p:nvSpPr>
          <p:spPr>
            <a:xfrm>
              <a:off x="393843" y="914975"/>
              <a:ext cx="1299875" cy="1237673"/>
            </a:xfrm>
            <a:prstGeom prst="rect">
              <a:avLst/>
            </a:prstGeom>
            <a:grpFill/>
            <a:ln w="28575"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83D7229-2A73-E045-D817-690DAAE236EC}"/>
                </a:ext>
              </a:extLst>
            </p:cNvPr>
            <p:cNvSpPr txBox="1"/>
            <p:nvPr/>
          </p:nvSpPr>
          <p:spPr>
            <a:xfrm>
              <a:off x="431418" y="812655"/>
              <a:ext cx="1299875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0" dirty="0">
                  <a:latin typeface="Microsoft YaHei UI Light" panose="020B0502040204020203" pitchFamily="34" charset="-122"/>
                  <a:ea typeface="Microsoft YaHei UI Light" panose="020B0502040204020203" pitchFamily="34" charset="-122"/>
                  <a:cs typeface="Calibri" panose="020F0502020204030204" pitchFamily="34" charset="0"/>
                </a:rPr>
                <a:t>経</a:t>
              </a: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4711F46-8BC5-B3B3-EEC3-513F4156C8E6}"/>
              </a:ext>
            </a:extLst>
          </p:cNvPr>
          <p:cNvSpPr txBox="1"/>
          <p:nvPr/>
        </p:nvSpPr>
        <p:spPr>
          <a:xfrm>
            <a:off x="4868600" y="2694662"/>
            <a:ext cx="1299875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0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Calibri" panose="020F0502020204030204" pitchFamily="34" charset="0"/>
              </a:rPr>
              <a:t>室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A0964A4-C177-D051-D896-784AF3BBE73F}"/>
              </a:ext>
            </a:extLst>
          </p:cNvPr>
          <p:cNvSpPr txBox="1"/>
          <p:nvPr/>
        </p:nvSpPr>
        <p:spPr>
          <a:xfrm>
            <a:off x="3354705" y="2673938"/>
            <a:ext cx="1299875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0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Calibri" panose="020F0502020204030204" pitchFamily="34" charset="0"/>
              </a:rPr>
              <a:t>教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11A5E5D-F803-13A6-BB70-DAC4A65D8B59}"/>
              </a:ext>
            </a:extLst>
          </p:cNvPr>
          <p:cNvSpPr txBox="1"/>
          <p:nvPr/>
        </p:nvSpPr>
        <p:spPr>
          <a:xfrm>
            <a:off x="1874086" y="1104536"/>
            <a:ext cx="1299875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0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Calibri" panose="020F0502020204030204" pitchFamily="34" charset="0"/>
              </a:rPr>
              <a:t>営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DE22825-1A6C-0500-20E7-DA5AB2B050AE}"/>
              </a:ext>
            </a:extLst>
          </p:cNvPr>
          <p:cNvSpPr txBox="1"/>
          <p:nvPr/>
        </p:nvSpPr>
        <p:spPr>
          <a:xfrm>
            <a:off x="246301" y="4132225"/>
            <a:ext cx="2941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こんなことをするよ💡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203896C-1D1E-FD86-CA69-3143E1ED1DC5}"/>
              </a:ext>
            </a:extLst>
          </p:cNvPr>
          <p:cNvSpPr txBox="1"/>
          <p:nvPr/>
        </p:nvSpPr>
        <p:spPr>
          <a:xfrm>
            <a:off x="558046" y="4496785"/>
            <a:ext cx="1718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みんなで意見を出し合って、何をどのくらい作るかや、宣伝をどのくらいやるかを考える。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3D33B3B-5F33-03BB-4D03-93B15984280E}"/>
              </a:ext>
            </a:extLst>
          </p:cNvPr>
          <p:cNvSpPr txBox="1"/>
          <p:nvPr/>
        </p:nvSpPr>
        <p:spPr>
          <a:xfrm>
            <a:off x="2789539" y="4509204"/>
            <a:ext cx="16304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①の結果を元に、各チームの利益をコンピューターで算出し、結果を元に次の戦略を話し合う。</a:t>
            </a: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CEDA7F59-FDBC-B270-6619-9089982A7A4D}"/>
              </a:ext>
            </a:extLst>
          </p:cNvPr>
          <p:cNvGrpSpPr/>
          <p:nvPr/>
        </p:nvGrpSpPr>
        <p:grpSpPr>
          <a:xfrm>
            <a:off x="2529647" y="4516569"/>
            <a:ext cx="1914420" cy="1033544"/>
            <a:chOff x="334878" y="4347349"/>
            <a:chExt cx="2078713" cy="1037439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F84BD8FD-9BA8-6BD8-DB10-EB72756A22EA}"/>
                </a:ext>
              </a:extLst>
            </p:cNvPr>
            <p:cNvSpPr/>
            <p:nvPr/>
          </p:nvSpPr>
          <p:spPr>
            <a:xfrm>
              <a:off x="341569" y="4347349"/>
              <a:ext cx="273551" cy="1037439"/>
            </a:xfrm>
            <a:prstGeom prst="rect">
              <a:avLst/>
            </a:pr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E25FD8A7-FBA8-E0E4-900E-4F2A953D2075}"/>
                </a:ext>
              </a:extLst>
            </p:cNvPr>
            <p:cNvSpPr/>
            <p:nvPr/>
          </p:nvSpPr>
          <p:spPr>
            <a:xfrm>
              <a:off x="334878" y="4347350"/>
              <a:ext cx="2078713" cy="1036172"/>
            </a:xfrm>
            <a:prstGeom prst="rect">
              <a:avLst/>
            </a:pr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229D132C-45EA-CE42-3ECB-0375270A1F6D}"/>
              </a:ext>
            </a:extLst>
          </p:cNvPr>
          <p:cNvGrpSpPr/>
          <p:nvPr/>
        </p:nvGrpSpPr>
        <p:grpSpPr>
          <a:xfrm>
            <a:off x="4708017" y="4516568"/>
            <a:ext cx="1914420" cy="1037439"/>
            <a:chOff x="329392" y="4347349"/>
            <a:chExt cx="2084199" cy="103743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15F1C67-5E1A-6BB8-4177-3BDC2D2EE303}"/>
                </a:ext>
              </a:extLst>
            </p:cNvPr>
            <p:cNvSpPr/>
            <p:nvPr/>
          </p:nvSpPr>
          <p:spPr>
            <a:xfrm>
              <a:off x="329392" y="4347349"/>
              <a:ext cx="273551" cy="1037439"/>
            </a:xfrm>
            <a:prstGeom prst="rect">
              <a:avLst/>
            </a:pr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573A163-6159-11DA-1316-CB2584F0F1ED}"/>
                </a:ext>
              </a:extLst>
            </p:cNvPr>
            <p:cNvSpPr/>
            <p:nvPr/>
          </p:nvSpPr>
          <p:spPr>
            <a:xfrm>
              <a:off x="334878" y="4347350"/>
              <a:ext cx="2078713" cy="1036172"/>
            </a:xfrm>
            <a:prstGeom prst="rect">
              <a:avLst/>
            </a:pr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D0CC746-60F6-ABD7-7176-37FD23B108A1}"/>
              </a:ext>
            </a:extLst>
          </p:cNvPr>
          <p:cNvSpPr txBox="1"/>
          <p:nvPr/>
        </p:nvSpPr>
        <p:spPr>
          <a:xfrm>
            <a:off x="4976553" y="4501076"/>
            <a:ext cx="16458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①・②の結果を何度も繰り返して、一番利益を稼ぐ方法を考えよう。だれが一番利益を出せるかな？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2589459-F038-70FB-2100-C6059A283F82}"/>
              </a:ext>
            </a:extLst>
          </p:cNvPr>
          <p:cNvSpPr txBox="1"/>
          <p:nvPr/>
        </p:nvSpPr>
        <p:spPr>
          <a:xfrm>
            <a:off x="280037" y="4844088"/>
            <a:ext cx="510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①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258D688-E03B-E773-6584-D60D560CA256}"/>
              </a:ext>
            </a:extLst>
          </p:cNvPr>
          <p:cNvSpPr txBox="1"/>
          <p:nvPr/>
        </p:nvSpPr>
        <p:spPr>
          <a:xfrm>
            <a:off x="2468884" y="4851735"/>
            <a:ext cx="510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②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3496115-D9D3-BC2C-061C-2F8A62602BFC}"/>
              </a:ext>
            </a:extLst>
          </p:cNvPr>
          <p:cNvSpPr txBox="1"/>
          <p:nvPr/>
        </p:nvSpPr>
        <p:spPr>
          <a:xfrm>
            <a:off x="4647603" y="4844087"/>
            <a:ext cx="510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③</a:t>
            </a:r>
          </a:p>
        </p:txBody>
      </p:sp>
      <p:pic>
        <p:nvPicPr>
          <p:cNvPr id="46" name="グラフィックス 45" descr="山形の矢印 単色塗りつぶし">
            <a:extLst>
              <a:ext uri="{FF2B5EF4-FFF2-40B4-BE49-F238E27FC236}">
                <a16:creationId xmlns:a16="http://schemas.microsoft.com/office/drawing/2014/main" id="{597ED6A8-00A4-96B5-861E-3CD1C40AC2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68647" y="4920651"/>
            <a:ext cx="238861" cy="238861"/>
          </a:xfrm>
          <a:prstGeom prst="rect">
            <a:avLst/>
          </a:prstGeom>
        </p:spPr>
      </p:pic>
      <p:pic>
        <p:nvPicPr>
          <p:cNvPr id="47" name="グラフィックス 46" descr="山形の矢印 単色塗りつぶし">
            <a:extLst>
              <a:ext uri="{FF2B5EF4-FFF2-40B4-BE49-F238E27FC236}">
                <a16:creationId xmlns:a16="http://schemas.microsoft.com/office/drawing/2014/main" id="{4F5E58EA-3AD4-2841-EDDD-8A9B822466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51808" y="4894245"/>
            <a:ext cx="238861" cy="238861"/>
          </a:xfrm>
          <a:prstGeom prst="rect">
            <a:avLst/>
          </a:prstGeom>
        </p:spPr>
      </p:pic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49E89218-1C08-5A44-BD53-DE6A4BF81F51}"/>
              </a:ext>
            </a:extLst>
          </p:cNvPr>
          <p:cNvSpPr/>
          <p:nvPr/>
        </p:nvSpPr>
        <p:spPr>
          <a:xfrm>
            <a:off x="334877" y="5694418"/>
            <a:ext cx="6287559" cy="354017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603EA214-67FA-2C5D-06FA-0FD2A7D16B90}"/>
              </a:ext>
            </a:extLst>
          </p:cNvPr>
          <p:cNvSpPr txBox="1"/>
          <p:nvPr/>
        </p:nvSpPr>
        <p:spPr>
          <a:xfrm>
            <a:off x="457649" y="5848635"/>
            <a:ext cx="6164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　時｜令和 ５ 年 ７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 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 （土）　午後１時～５時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FA7775F-B8A7-174C-E39E-9F354B299A88}"/>
              </a:ext>
            </a:extLst>
          </p:cNvPr>
          <p:cNvSpPr txBox="1"/>
          <p:nvPr/>
        </p:nvSpPr>
        <p:spPr>
          <a:xfrm>
            <a:off x="457649" y="6296632"/>
            <a:ext cx="6164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場　所｜亜細亜大学　Ｂ棟２階教室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925C0399-50FE-941E-2E2C-AD56B5CEAF71}"/>
              </a:ext>
            </a:extLst>
          </p:cNvPr>
          <p:cNvSpPr txBox="1"/>
          <p:nvPr/>
        </p:nvSpPr>
        <p:spPr>
          <a:xfrm>
            <a:off x="1087420" y="6574511"/>
            <a:ext cx="2478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（武蔵野市境５－８）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F45F3EA-54DC-0C77-9F12-CEEBB8D17A1D}"/>
              </a:ext>
            </a:extLst>
          </p:cNvPr>
          <p:cNvSpPr txBox="1"/>
          <p:nvPr/>
        </p:nvSpPr>
        <p:spPr>
          <a:xfrm>
            <a:off x="457649" y="6904046"/>
            <a:ext cx="6164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　象｜武蔵野市内在住・在学の小学５～６年生　２４名　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3FA39F49-A4EF-0492-D078-CFC90FFFD669}"/>
              </a:ext>
            </a:extLst>
          </p:cNvPr>
          <p:cNvSpPr txBox="1"/>
          <p:nvPr/>
        </p:nvSpPr>
        <p:spPr>
          <a:xfrm>
            <a:off x="457649" y="7536479"/>
            <a:ext cx="6164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費　用｜無料</a:t>
            </a: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51A73FD3-8DE3-E1F7-BD9C-1E64D1A1F76B}"/>
              </a:ext>
            </a:extLst>
          </p:cNvPr>
          <p:cNvGrpSpPr/>
          <p:nvPr/>
        </p:nvGrpSpPr>
        <p:grpSpPr>
          <a:xfrm>
            <a:off x="457649" y="7957704"/>
            <a:ext cx="6802484" cy="842051"/>
            <a:chOff x="457649" y="7589414"/>
            <a:chExt cx="6802484" cy="842051"/>
          </a:xfrm>
        </p:grpSpPr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1F34D1BB-1D12-6356-CBBC-386B439DAC03}"/>
                </a:ext>
              </a:extLst>
            </p:cNvPr>
            <p:cNvSpPr txBox="1"/>
            <p:nvPr/>
          </p:nvSpPr>
          <p:spPr>
            <a:xfrm>
              <a:off x="457649" y="7589414"/>
              <a:ext cx="61647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講　師｜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0762DE2A-2456-EC91-0344-5CECDAC73454}"/>
                </a:ext>
              </a:extLst>
            </p:cNvPr>
            <p:cNvSpPr txBox="1"/>
            <p:nvPr/>
          </p:nvSpPr>
          <p:spPr>
            <a:xfrm>
              <a:off x="1081355" y="7609982"/>
              <a:ext cx="61647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積　惟美（亜細亜大学　経営学部　講師）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D3F444F2-EB8C-7E34-231D-B5095E47BC58}"/>
                </a:ext>
              </a:extLst>
            </p:cNvPr>
            <p:cNvSpPr txBox="1"/>
            <p:nvPr/>
          </p:nvSpPr>
          <p:spPr>
            <a:xfrm>
              <a:off x="1095345" y="7866591"/>
              <a:ext cx="61647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関　洋平（亜細亜大学　経営学部　講師）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46C35EF6-47C0-CEC1-F68A-1BE06555B66E}"/>
                </a:ext>
              </a:extLst>
            </p:cNvPr>
            <p:cNvSpPr txBox="1"/>
            <p:nvPr/>
          </p:nvSpPr>
          <p:spPr>
            <a:xfrm>
              <a:off x="1095455" y="8123688"/>
              <a:ext cx="341409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AUSEP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コミッティー（亜細亜大学　学生）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FCA60CB-56A6-6256-9DF1-0EE55ADA1229}"/>
              </a:ext>
            </a:extLst>
          </p:cNvPr>
          <p:cNvSpPr txBox="1"/>
          <p:nvPr/>
        </p:nvSpPr>
        <p:spPr>
          <a:xfrm>
            <a:off x="1363220" y="9366020"/>
            <a:ext cx="4884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申込方法については、裏面をご確認ください</a:t>
            </a:r>
            <a:endParaRPr kumimoji="1"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2" name="グラフィックス 61" descr="山形の矢印 単色塗りつぶし">
            <a:extLst>
              <a:ext uri="{FF2B5EF4-FFF2-40B4-BE49-F238E27FC236}">
                <a16:creationId xmlns:a16="http://schemas.microsoft.com/office/drawing/2014/main" id="{2CEB0DED-3E84-88B7-4908-8324E47244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65553" y="9284213"/>
            <a:ext cx="611478" cy="611478"/>
          </a:xfrm>
          <a:prstGeom prst="rect">
            <a:avLst/>
          </a:prstGeom>
        </p:spPr>
      </p:pic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7053C6F0-7237-6E2D-46B8-8D47420E7B17}"/>
              </a:ext>
            </a:extLst>
          </p:cNvPr>
          <p:cNvSpPr txBox="1"/>
          <p:nvPr/>
        </p:nvSpPr>
        <p:spPr>
          <a:xfrm>
            <a:off x="1062033" y="7181925"/>
            <a:ext cx="48177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定員を超える申し込みがあった場合、抽選。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0C25DA-A028-CE64-3E90-3A0BFFCDF220}"/>
              </a:ext>
            </a:extLst>
          </p:cNvPr>
          <p:cNvSpPr txBox="1"/>
          <p:nvPr/>
        </p:nvSpPr>
        <p:spPr>
          <a:xfrm>
            <a:off x="111811" y="2678934"/>
            <a:ext cx="2395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「帽子屋さん」を起業して、「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経営」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について、みんなで体験してみよう！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551B2C6-8184-C54B-7D36-DAA04C43E28B}"/>
              </a:ext>
            </a:extLst>
          </p:cNvPr>
          <p:cNvSpPr txBox="1"/>
          <p:nvPr/>
        </p:nvSpPr>
        <p:spPr>
          <a:xfrm>
            <a:off x="3377831" y="1085539"/>
            <a:ext cx="1299875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0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Calibri" panose="020F0502020204030204" pitchFamily="34" charset="0"/>
              </a:rPr>
              <a:t>学</a:t>
            </a:r>
          </a:p>
        </p:txBody>
      </p:sp>
      <p:pic>
        <p:nvPicPr>
          <p:cNvPr id="17" name="図 16" descr="図形, 円&#10;&#10;自動的に生成された説明">
            <a:extLst>
              <a:ext uri="{FF2B5EF4-FFF2-40B4-BE49-F238E27FC236}">
                <a16:creationId xmlns:a16="http://schemas.microsoft.com/office/drawing/2014/main" id="{34AE958C-CE1C-4B17-CCE9-1950C7B426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2755">
            <a:off x="3906272" y="863453"/>
            <a:ext cx="1161062" cy="464912"/>
          </a:xfrm>
          <a:prstGeom prst="rect">
            <a:avLst/>
          </a:prstGeom>
        </p:spPr>
      </p:pic>
      <p:sp>
        <p:nvSpPr>
          <p:cNvPr id="29" name="吹き出し: 角を丸めた四角形 28">
            <a:extLst>
              <a:ext uri="{FF2B5EF4-FFF2-40B4-BE49-F238E27FC236}">
                <a16:creationId xmlns:a16="http://schemas.microsoft.com/office/drawing/2014/main" id="{0C43AD7E-CF50-7788-223E-5827F94C4C06}"/>
              </a:ext>
            </a:extLst>
          </p:cNvPr>
          <p:cNvSpPr/>
          <p:nvPr/>
        </p:nvSpPr>
        <p:spPr>
          <a:xfrm>
            <a:off x="92512" y="2589140"/>
            <a:ext cx="2447350" cy="961151"/>
          </a:xfrm>
          <a:prstGeom prst="wedgeRoundRectCallout">
            <a:avLst>
              <a:gd name="adj1" fmla="val 45355"/>
              <a:gd name="adj2" fmla="val 74981"/>
              <a:gd name="adj3" fmla="val 16667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 descr="おもちゃ, 人形, 持つ, レゴ が含まれている画像&#10;&#10;自動的に生成された説明">
            <a:extLst>
              <a:ext uri="{FF2B5EF4-FFF2-40B4-BE49-F238E27FC236}">
                <a16:creationId xmlns:a16="http://schemas.microsoft.com/office/drawing/2014/main" id="{B4E9F8F5-264F-3F72-7FDD-7BD3F0C4C4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723" y="2968617"/>
            <a:ext cx="1222118" cy="159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86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3">
            <a:extLst>
              <a:ext uri="{FF2B5EF4-FFF2-40B4-BE49-F238E27FC236}">
                <a16:creationId xmlns:a16="http://schemas.microsoft.com/office/drawing/2014/main" id="{D2281394-3AB9-1BE8-0920-A3536F8EE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506" y="1175119"/>
            <a:ext cx="1083664" cy="1083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EA79F1E-187F-09E3-F718-4A056ADE885C}"/>
              </a:ext>
            </a:extLst>
          </p:cNvPr>
          <p:cNvSpPr txBox="1"/>
          <p:nvPr/>
        </p:nvSpPr>
        <p:spPr>
          <a:xfrm>
            <a:off x="212600" y="1152601"/>
            <a:ext cx="4531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武蔵野市文化・スポーツ・生涯学習ネット</a:t>
            </a:r>
            <a:endParaRPr kumimoji="1" lang="en-US" altLang="ja-JP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  <a:p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からお申込みできます。</a:t>
            </a:r>
            <a:endParaRPr kumimoji="1" lang="en-US" altLang="ja-JP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  <a:p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右記二次元コードよりアクセスできます。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FFEC636-FCD3-D2A6-E8CA-AA2916592964}"/>
              </a:ext>
            </a:extLst>
          </p:cNvPr>
          <p:cNvSpPr txBox="1"/>
          <p:nvPr/>
        </p:nvSpPr>
        <p:spPr>
          <a:xfrm>
            <a:off x="155699" y="4537543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▷申込期間　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5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月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29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日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(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月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)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～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6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月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19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日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(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月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)</a:t>
            </a:r>
            <a:endParaRPr kumimoji="1" lang="ja-JP" altLang="en-US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5E837C9-C894-FA47-DC75-C57F619FEA84}"/>
              </a:ext>
            </a:extLst>
          </p:cNvPr>
          <p:cNvSpPr txBox="1"/>
          <p:nvPr/>
        </p:nvSpPr>
        <p:spPr>
          <a:xfrm>
            <a:off x="155699" y="4938759"/>
            <a:ext cx="5970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▷抽選結果公開期間　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7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月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3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日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(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月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)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～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7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月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15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日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(</a:t>
            </a:r>
            <a:r>
              <a:rPr kumimoji="1" lang="ja-JP" altLang="en-US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土</a:t>
            </a:r>
            <a:r>
              <a:rPr kumimoji="1" lang="en-US" altLang="ja-JP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)</a:t>
            </a:r>
            <a:endParaRPr kumimoji="1" lang="ja-JP" altLang="en-US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F9ACBF2-B8FF-82A8-B84A-770DC429A6EB}"/>
              </a:ext>
            </a:extLst>
          </p:cNvPr>
          <p:cNvSpPr txBox="1"/>
          <p:nvPr/>
        </p:nvSpPr>
        <p:spPr>
          <a:xfrm>
            <a:off x="170524" y="5308529"/>
            <a:ext cx="59705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u="sng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※</a:t>
            </a:r>
            <a:r>
              <a:rPr kumimoji="1" lang="ja-JP" altLang="en-US" sz="1050" u="sng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申込方法①（インターネット）で申込みの方は、必ず抽選結果を申込サイトでご確認ください。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4793CC1-21AF-8320-BEAA-4C59924C7AE0}"/>
              </a:ext>
            </a:extLst>
          </p:cNvPr>
          <p:cNvSpPr txBox="1"/>
          <p:nvPr/>
        </p:nvSpPr>
        <p:spPr>
          <a:xfrm>
            <a:off x="229145" y="2127911"/>
            <a:ext cx="64947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▽申込み時のお願い▽</a:t>
            </a:r>
            <a:endParaRPr kumimoji="1" lang="en-US" altLang="ja-JP" sz="1400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  <a:p>
            <a:r>
              <a:rPr kumimoji="1" lang="ja-JP" altLang="en-US" sz="1400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・申込みは、参加するお子様名義でお願いいたします。</a:t>
            </a:r>
            <a:endParaRPr kumimoji="1" lang="en-US" altLang="ja-JP" sz="1400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  <a:p>
            <a:r>
              <a:rPr kumimoji="1" lang="ja-JP" altLang="en-US" sz="1400" u="sng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・「学校名」、「学年」、「保護者氏名」を必ず講座申込み時の「</a:t>
            </a:r>
            <a:r>
              <a:rPr kumimoji="1" lang="ja-JP" altLang="en-US" sz="1400" b="1" u="sng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備考</a:t>
            </a:r>
            <a:r>
              <a:rPr kumimoji="1" lang="ja-JP" altLang="en-US" sz="1400" u="sng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」欄にご入力ください。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30D3397-1DD3-363A-BC1D-E37E25C43C5E}"/>
              </a:ext>
            </a:extLst>
          </p:cNvPr>
          <p:cNvSpPr txBox="1"/>
          <p:nvPr/>
        </p:nvSpPr>
        <p:spPr>
          <a:xfrm>
            <a:off x="150931" y="6016819"/>
            <a:ext cx="662595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100" kern="10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メイリオ" panose="020B0604030504040204" pitchFamily="50" charset="-128"/>
              </a:rPr>
              <a:t>申込</a:t>
            </a:r>
            <a:r>
              <a:rPr lang="ja-JP" altLang="en-US" sz="1100" kern="10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メイリオ" panose="020B0604030504040204" pitchFamily="50" charset="-128"/>
              </a:rPr>
              <a:t>み</a:t>
            </a:r>
            <a:r>
              <a:rPr lang="ja-JP" altLang="ja-JP" sz="1100" kern="10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メイリオ" panose="020B0604030504040204" pitchFamily="50" charset="-128"/>
              </a:rPr>
              <a:t>時にいただいた個人情報は「武蔵野市文化・スポーツ・生涯学習ネット」を運営する武蔵野</a:t>
            </a:r>
            <a:r>
              <a:rPr lang="ja-JP" altLang="en-US" sz="1100" kern="10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メイリオ" panose="020B0604030504040204" pitchFamily="50" charset="-128"/>
              </a:rPr>
              <a:t>文化</a:t>
            </a:r>
            <a:r>
              <a:rPr lang="ja-JP" altLang="ja-JP" sz="1100" kern="10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メイリオ" panose="020B0604030504040204" pitchFamily="50" charset="-128"/>
              </a:rPr>
              <a:t>生涯学習事業団が管理運営する施設の予約及び教室の実施・運営に必要な範囲内で使用いたします。それ以外の目的で使用することはありません。</a:t>
            </a:r>
            <a:endParaRPr kumimoji="1" lang="ja-JP" altLang="en-US" b="1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2BEB4BC-2FDD-F094-A619-D58169BECA35}"/>
              </a:ext>
            </a:extLst>
          </p:cNvPr>
          <p:cNvSpPr txBox="1"/>
          <p:nvPr/>
        </p:nvSpPr>
        <p:spPr>
          <a:xfrm>
            <a:off x="257799" y="3796013"/>
            <a:ext cx="649470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50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武蔵野プレイス３階生涯学習窓口にて申込み</a:t>
            </a:r>
            <a:endParaRPr kumimoji="1" lang="en-US" altLang="ja-JP" sz="1750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  <a:p>
            <a:r>
              <a:rPr kumimoji="1" lang="en-US" altLang="ja-JP" sz="1750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※</a:t>
            </a:r>
            <a:r>
              <a:rPr kumimoji="1" lang="ja-JP" altLang="en-US" sz="1750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水曜日休館　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A9BF7DC5-6AB6-FDB6-437D-2695BC97B4E6}"/>
              </a:ext>
            </a:extLst>
          </p:cNvPr>
          <p:cNvSpPr txBox="1"/>
          <p:nvPr/>
        </p:nvSpPr>
        <p:spPr>
          <a:xfrm>
            <a:off x="254199" y="8080273"/>
            <a:ext cx="6361953" cy="908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ja-JP" altLang="en-US" sz="1400" kern="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主催：</a:t>
            </a:r>
            <a:r>
              <a:rPr lang="ja-JP" altLang="ja-JP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武蔵野市教育委員会</a:t>
            </a:r>
            <a:endParaRPr lang="ja-JP" altLang="ja-JP" sz="1400" kern="100" dirty="0">
              <a:effectLst/>
              <a:latin typeface="Yu Gothic UI Semilight" panose="020B0400000000000000" pitchFamily="50" charset="-128"/>
              <a:ea typeface="Yu Gothic UI Semilight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200"/>
              </a:lnSpc>
            </a:pPr>
            <a:r>
              <a:rPr lang="ja-JP" altLang="ja-JP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問合せ</a:t>
            </a:r>
            <a:r>
              <a:rPr lang="ja-JP" altLang="en-US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先</a:t>
            </a:r>
            <a:r>
              <a:rPr lang="ja-JP" altLang="ja-JP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：公益財団法人武蔵野</a:t>
            </a:r>
            <a:r>
              <a:rPr lang="ja-JP" altLang="en-US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文化</a:t>
            </a:r>
            <a:r>
              <a:rPr lang="ja-JP" altLang="ja-JP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生涯学習事業団</a:t>
            </a:r>
            <a:endParaRPr lang="en-US" altLang="ja-JP" sz="1400" kern="0" dirty="0">
              <a:effectLst/>
              <a:latin typeface="Yu Gothic UI Semilight" panose="020B0400000000000000" pitchFamily="50" charset="-128"/>
              <a:ea typeface="Yu Gothic UI Semilight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200"/>
              </a:lnSpc>
            </a:pPr>
            <a:r>
              <a:rPr lang="ja-JP" altLang="en-US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1400" kern="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  </a:t>
            </a:r>
            <a:r>
              <a:rPr lang="ja-JP" altLang="ja-JP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武蔵野プレイス</a:t>
            </a:r>
            <a:r>
              <a:rPr lang="ja-JP" altLang="en-US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生涯学習支援係</a:t>
            </a:r>
            <a:r>
              <a:rPr lang="ja-JP" altLang="en-US" sz="1400" kern="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℡ </a:t>
            </a:r>
            <a:r>
              <a:rPr lang="en-US" altLang="ja-JP" sz="1400" kern="0" dirty="0">
                <a:effectLst/>
                <a:latin typeface="Yu Gothic UI Semilight" panose="020B0400000000000000" pitchFamily="50" charset="-128"/>
                <a:ea typeface="Yu Gothic UI Semilight" panose="020B0400000000000000" pitchFamily="50" charset="-128"/>
                <a:cs typeface="Times New Roman" panose="02020603050405020304" pitchFamily="18" charset="0"/>
              </a:rPr>
              <a:t>0422-30-1901</a:t>
            </a:r>
            <a:endParaRPr kumimoji="1" lang="ja-JP" altLang="en-US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59146A16-9FC9-F0F3-6848-E8234EF1FB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388" y="9007189"/>
            <a:ext cx="2830336" cy="600696"/>
          </a:xfrm>
          <a:prstGeom prst="rect">
            <a:avLst/>
          </a:prstGeom>
        </p:spPr>
      </p:pic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3C1670F9-FB0A-85CB-21E2-26DACFDE9EE4}"/>
              </a:ext>
            </a:extLst>
          </p:cNvPr>
          <p:cNvGrpSpPr/>
          <p:nvPr/>
        </p:nvGrpSpPr>
        <p:grpSpPr>
          <a:xfrm>
            <a:off x="346154" y="374577"/>
            <a:ext cx="670095" cy="651755"/>
            <a:chOff x="393843" y="839483"/>
            <a:chExt cx="1325697" cy="1313165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1DDC8DA4-A294-D754-BA14-B78BE8D8B8A3}"/>
                </a:ext>
              </a:extLst>
            </p:cNvPr>
            <p:cNvSpPr/>
            <p:nvPr/>
          </p:nvSpPr>
          <p:spPr>
            <a:xfrm>
              <a:off x="393843" y="914975"/>
              <a:ext cx="1299875" cy="1237673"/>
            </a:xfrm>
            <a:prstGeom prst="rect">
              <a:avLst/>
            </a:prstGeom>
            <a:grpFill/>
            <a:ln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600"/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72F7B708-AB2A-3C10-4ACE-671B26FD75A7}"/>
                </a:ext>
              </a:extLst>
            </p:cNvPr>
            <p:cNvSpPr txBox="1"/>
            <p:nvPr/>
          </p:nvSpPr>
          <p:spPr>
            <a:xfrm>
              <a:off x="419665" y="839483"/>
              <a:ext cx="1299875" cy="12816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Microsoft YaHei UI Light" panose="020B0502040204020203" pitchFamily="34" charset="-122"/>
                  <a:ea typeface="Microsoft YaHei UI Light" panose="020B0502040204020203" pitchFamily="34" charset="-122"/>
                  <a:cs typeface="Calibri" panose="020F0502020204030204" pitchFamily="34" charset="0"/>
                </a:rPr>
                <a:t>申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9BAAA2BB-6C4D-3B33-A7EB-FBE879F45510}"/>
              </a:ext>
            </a:extLst>
          </p:cNvPr>
          <p:cNvGrpSpPr/>
          <p:nvPr/>
        </p:nvGrpSpPr>
        <p:grpSpPr>
          <a:xfrm>
            <a:off x="1112253" y="366113"/>
            <a:ext cx="671220" cy="667189"/>
            <a:chOff x="393843" y="808385"/>
            <a:chExt cx="1327922" cy="1344263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5BD43D19-FA41-5A44-6FF9-66F76D8130C6}"/>
                </a:ext>
              </a:extLst>
            </p:cNvPr>
            <p:cNvSpPr/>
            <p:nvPr/>
          </p:nvSpPr>
          <p:spPr>
            <a:xfrm>
              <a:off x="393843" y="914975"/>
              <a:ext cx="1299875" cy="1237673"/>
            </a:xfrm>
            <a:prstGeom prst="rect">
              <a:avLst/>
            </a:prstGeom>
            <a:grpFill/>
            <a:ln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600"/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71630A80-C5BF-C57D-4AB7-3D7661F89B0D}"/>
                </a:ext>
              </a:extLst>
            </p:cNvPr>
            <p:cNvSpPr txBox="1"/>
            <p:nvPr/>
          </p:nvSpPr>
          <p:spPr>
            <a:xfrm>
              <a:off x="421890" y="808385"/>
              <a:ext cx="1299875" cy="13022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Microsoft YaHei UI Light" panose="020B0502040204020203" pitchFamily="34" charset="-122"/>
                  <a:ea typeface="Microsoft YaHei UI Light" panose="020B0502040204020203" pitchFamily="34" charset="-122"/>
                  <a:cs typeface="Calibri" panose="020F0502020204030204" pitchFamily="34" charset="0"/>
                </a:rPr>
                <a:t>込</a:t>
              </a:r>
            </a:p>
          </p:txBody>
        </p:sp>
      </p:grp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ED37CA2E-A362-2614-487D-4990ADA9A5E9}"/>
              </a:ext>
            </a:extLst>
          </p:cNvPr>
          <p:cNvGrpSpPr/>
          <p:nvPr/>
        </p:nvGrpSpPr>
        <p:grpSpPr>
          <a:xfrm>
            <a:off x="1880124" y="388803"/>
            <a:ext cx="670095" cy="659847"/>
            <a:chOff x="393843" y="823179"/>
            <a:chExt cx="1325697" cy="132946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ADDF1380-B67F-AEF1-9D10-E4FBFB54EA76}"/>
                </a:ext>
              </a:extLst>
            </p:cNvPr>
            <p:cNvSpPr/>
            <p:nvPr/>
          </p:nvSpPr>
          <p:spPr>
            <a:xfrm>
              <a:off x="393843" y="914975"/>
              <a:ext cx="1299875" cy="1237673"/>
            </a:xfrm>
            <a:prstGeom prst="rect">
              <a:avLst/>
            </a:prstGeom>
            <a:grpFill/>
            <a:ln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600"/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AE47CD96-3439-C5BF-C91C-F90D53984B8C}"/>
                </a:ext>
              </a:extLst>
            </p:cNvPr>
            <p:cNvSpPr txBox="1"/>
            <p:nvPr/>
          </p:nvSpPr>
          <p:spPr>
            <a:xfrm>
              <a:off x="419665" y="823179"/>
              <a:ext cx="1299875" cy="13022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Microsoft YaHei UI Light" panose="020B0502040204020203" pitchFamily="34" charset="-122"/>
                  <a:ea typeface="Microsoft YaHei UI Light" panose="020B0502040204020203" pitchFamily="34" charset="-122"/>
                  <a:cs typeface="Calibri" panose="020F0502020204030204" pitchFamily="34" charset="0"/>
                </a:rPr>
                <a:t>方</a:t>
              </a:r>
            </a:p>
          </p:txBody>
        </p:sp>
      </p:grp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8BB01F18-2A91-8D10-26C6-420DEFC7D57D}"/>
              </a:ext>
            </a:extLst>
          </p:cNvPr>
          <p:cNvGrpSpPr/>
          <p:nvPr/>
        </p:nvGrpSpPr>
        <p:grpSpPr>
          <a:xfrm>
            <a:off x="2657503" y="377347"/>
            <a:ext cx="670095" cy="667939"/>
            <a:chOff x="393843" y="806875"/>
            <a:chExt cx="1325697" cy="1345773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48338899-2F9D-73E8-4B22-C2639F9D9F58}"/>
                </a:ext>
              </a:extLst>
            </p:cNvPr>
            <p:cNvSpPr/>
            <p:nvPr/>
          </p:nvSpPr>
          <p:spPr>
            <a:xfrm>
              <a:off x="393843" y="914975"/>
              <a:ext cx="1299875" cy="1237673"/>
            </a:xfrm>
            <a:prstGeom prst="rect">
              <a:avLst/>
            </a:prstGeom>
            <a:grpFill/>
            <a:ln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600"/>
            </a:p>
          </p:txBody>
        </p:sp>
        <p:sp>
          <p:nvSpPr>
            <p:cNvPr id="78" name="テキスト ボックス 77">
              <a:extLst>
                <a:ext uri="{FF2B5EF4-FFF2-40B4-BE49-F238E27FC236}">
                  <a16:creationId xmlns:a16="http://schemas.microsoft.com/office/drawing/2014/main" id="{DA56A46F-706E-C077-7DF7-A420FE837A89}"/>
                </a:ext>
              </a:extLst>
            </p:cNvPr>
            <p:cNvSpPr txBox="1"/>
            <p:nvPr/>
          </p:nvSpPr>
          <p:spPr>
            <a:xfrm>
              <a:off x="419665" y="806875"/>
              <a:ext cx="1299875" cy="13022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Microsoft YaHei UI Light" panose="020B0502040204020203" pitchFamily="34" charset="-122"/>
                  <a:ea typeface="Microsoft YaHei UI Light" panose="020B0502040204020203" pitchFamily="34" charset="-122"/>
                  <a:cs typeface="Calibri" panose="020F0502020204030204" pitchFamily="34" charset="0"/>
                </a:rPr>
                <a:t>法</a:t>
              </a:r>
            </a:p>
          </p:txBody>
        </p:sp>
      </p:grp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653DA62B-DFE4-881E-122B-8BCCDC2A031E}"/>
              </a:ext>
            </a:extLst>
          </p:cNvPr>
          <p:cNvGrpSpPr/>
          <p:nvPr/>
        </p:nvGrpSpPr>
        <p:grpSpPr>
          <a:xfrm>
            <a:off x="3434882" y="396669"/>
            <a:ext cx="659462" cy="659378"/>
            <a:chOff x="393843" y="824123"/>
            <a:chExt cx="1304661" cy="1328525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BB21D8E5-C00A-1D8F-C809-6DFF055ADB51}"/>
                </a:ext>
              </a:extLst>
            </p:cNvPr>
            <p:cNvSpPr/>
            <p:nvPr/>
          </p:nvSpPr>
          <p:spPr>
            <a:xfrm>
              <a:off x="393843" y="914975"/>
              <a:ext cx="1299875" cy="1237673"/>
            </a:xfrm>
            <a:prstGeom prst="rect">
              <a:avLst/>
            </a:prstGeom>
            <a:grpFill/>
            <a:ln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600"/>
            </a:p>
          </p:txBody>
        </p: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03ADEC6A-9DC8-AFC0-9DA1-32AAF9DFF332}"/>
                </a:ext>
              </a:extLst>
            </p:cNvPr>
            <p:cNvSpPr txBox="1"/>
            <p:nvPr/>
          </p:nvSpPr>
          <p:spPr>
            <a:xfrm>
              <a:off x="398629" y="824123"/>
              <a:ext cx="1299875" cy="130223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Microsoft YaHei UI Light" panose="020B0502040204020203" pitchFamily="34" charset="-122"/>
                  <a:ea typeface="Microsoft YaHei UI Light" panose="020B0502040204020203" pitchFamily="34" charset="-122"/>
                  <a:cs typeface="Calibri" panose="020F0502020204030204" pitchFamily="34" charset="0"/>
                </a:rPr>
                <a:t>①</a:t>
              </a:r>
            </a:p>
          </p:txBody>
        </p:sp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D3D3B790-85C4-3840-4A26-95FC49ECD3F1}"/>
              </a:ext>
            </a:extLst>
          </p:cNvPr>
          <p:cNvGrpSpPr/>
          <p:nvPr/>
        </p:nvGrpSpPr>
        <p:grpSpPr>
          <a:xfrm>
            <a:off x="341178" y="3000087"/>
            <a:ext cx="3775539" cy="678700"/>
            <a:chOff x="176085" y="2231296"/>
            <a:chExt cx="3775539" cy="678700"/>
          </a:xfrm>
          <a:solidFill>
            <a:schemeClr val="accent4">
              <a:lumMod val="20000"/>
              <a:lumOff val="80000"/>
            </a:schemeClr>
          </a:solidFill>
        </p:grpSpPr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2AFE8535-02AB-9291-77AF-28DED1CD29F6}"/>
                </a:ext>
              </a:extLst>
            </p:cNvPr>
            <p:cNvGrpSpPr/>
            <p:nvPr/>
          </p:nvGrpSpPr>
          <p:grpSpPr>
            <a:xfrm>
              <a:off x="176085" y="2252592"/>
              <a:ext cx="670095" cy="651755"/>
              <a:chOff x="393843" y="839483"/>
              <a:chExt cx="1325697" cy="1313165"/>
            </a:xfrm>
            <a:grpFill/>
          </p:grpSpPr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9B762382-8297-ADB7-D826-78C67DF334CF}"/>
                  </a:ext>
                </a:extLst>
              </p:cNvPr>
              <p:cNvSpPr/>
              <p:nvPr/>
            </p:nvSpPr>
            <p:spPr>
              <a:xfrm>
                <a:off x="393843" y="914975"/>
                <a:ext cx="1299875" cy="1237673"/>
              </a:xfrm>
              <a:prstGeom prst="rect">
                <a:avLst/>
              </a:prstGeom>
              <a:grpFill/>
              <a:ln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3600"/>
              </a:p>
            </p:txBody>
          </p:sp>
          <p:sp>
            <p:nvSpPr>
              <p:cNvPr id="84" name="テキスト ボックス 83">
                <a:extLst>
                  <a:ext uri="{FF2B5EF4-FFF2-40B4-BE49-F238E27FC236}">
                    <a16:creationId xmlns:a16="http://schemas.microsoft.com/office/drawing/2014/main" id="{BC47B9F6-FDFF-159C-6392-2D3DF76F8347}"/>
                  </a:ext>
                </a:extLst>
              </p:cNvPr>
              <p:cNvSpPr txBox="1"/>
              <p:nvPr/>
            </p:nvSpPr>
            <p:spPr>
              <a:xfrm>
                <a:off x="419665" y="839483"/>
                <a:ext cx="1299875" cy="128163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dirty="0">
                    <a:latin typeface="Microsoft YaHei UI Light" panose="020B0502040204020203" pitchFamily="34" charset="-122"/>
                    <a:ea typeface="Microsoft YaHei UI Light" panose="020B0502040204020203" pitchFamily="34" charset="-122"/>
                    <a:cs typeface="Calibri" panose="020F0502020204030204" pitchFamily="34" charset="0"/>
                  </a:rPr>
                  <a:t>申</a:t>
                </a:r>
              </a:p>
            </p:txBody>
          </p:sp>
        </p:grpSp>
        <p:grpSp>
          <p:nvGrpSpPr>
            <p:cNvPr id="85" name="グループ化 84">
              <a:extLst>
                <a:ext uri="{FF2B5EF4-FFF2-40B4-BE49-F238E27FC236}">
                  <a16:creationId xmlns:a16="http://schemas.microsoft.com/office/drawing/2014/main" id="{E780BF47-298B-D06F-E369-EF71FC5205C7}"/>
                </a:ext>
              </a:extLst>
            </p:cNvPr>
            <p:cNvGrpSpPr/>
            <p:nvPr/>
          </p:nvGrpSpPr>
          <p:grpSpPr>
            <a:xfrm>
              <a:off x="961441" y="2235497"/>
              <a:ext cx="670095" cy="651755"/>
              <a:chOff x="393843" y="839483"/>
              <a:chExt cx="1325697" cy="1313165"/>
            </a:xfrm>
            <a:grpFill/>
          </p:grpSpPr>
          <p:sp>
            <p:nvSpPr>
              <p:cNvPr id="86" name="正方形/長方形 85">
                <a:extLst>
                  <a:ext uri="{FF2B5EF4-FFF2-40B4-BE49-F238E27FC236}">
                    <a16:creationId xmlns:a16="http://schemas.microsoft.com/office/drawing/2014/main" id="{E8E6C9B5-CAF2-6651-FEEA-6DDE347A99FE}"/>
                  </a:ext>
                </a:extLst>
              </p:cNvPr>
              <p:cNvSpPr/>
              <p:nvPr/>
            </p:nvSpPr>
            <p:spPr>
              <a:xfrm>
                <a:off x="393843" y="914975"/>
                <a:ext cx="1299875" cy="1237673"/>
              </a:xfrm>
              <a:prstGeom prst="rect">
                <a:avLst/>
              </a:prstGeom>
              <a:grpFill/>
              <a:ln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3600"/>
              </a:p>
            </p:txBody>
          </p:sp>
          <p:sp>
            <p:nvSpPr>
              <p:cNvPr id="87" name="テキスト ボックス 86">
                <a:extLst>
                  <a:ext uri="{FF2B5EF4-FFF2-40B4-BE49-F238E27FC236}">
                    <a16:creationId xmlns:a16="http://schemas.microsoft.com/office/drawing/2014/main" id="{807FA32B-EB8E-D1EA-3CAC-AE7821B33A9D}"/>
                  </a:ext>
                </a:extLst>
              </p:cNvPr>
              <p:cNvSpPr txBox="1"/>
              <p:nvPr/>
            </p:nvSpPr>
            <p:spPr>
              <a:xfrm>
                <a:off x="419665" y="839483"/>
                <a:ext cx="1299875" cy="130223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dirty="0">
                    <a:latin typeface="Microsoft YaHei UI Light" panose="020B0502040204020203" pitchFamily="34" charset="-122"/>
                    <a:ea typeface="Microsoft YaHei UI Light" panose="020B0502040204020203" pitchFamily="34" charset="-122"/>
                    <a:cs typeface="Calibri" panose="020F0502020204030204" pitchFamily="34" charset="0"/>
                  </a:rPr>
                  <a:t>込</a:t>
                </a:r>
              </a:p>
            </p:txBody>
          </p:sp>
        </p:grpSp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32AD5B31-5B84-3368-EC7E-A97B24242031}"/>
                </a:ext>
              </a:extLst>
            </p:cNvPr>
            <p:cNvGrpSpPr/>
            <p:nvPr/>
          </p:nvGrpSpPr>
          <p:grpSpPr>
            <a:xfrm>
              <a:off x="1729312" y="2242752"/>
              <a:ext cx="670095" cy="659847"/>
              <a:chOff x="393843" y="823179"/>
              <a:chExt cx="1325697" cy="1329469"/>
            </a:xfrm>
            <a:grpFill/>
          </p:grpSpPr>
          <p:sp>
            <p:nvSpPr>
              <p:cNvPr id="89" name="正方形/長方形 88">
                <a:extLst>
                  <a:ext uri="{FF2B5EF4-FFF2-40B4-BE49-F238E27FC236}">
                    <a16:creationId xmlns:a16="http://schemas.microsoft.com/office/drawing/2014/main" id="{B4AD9EE4-874F-42D5-D91E-C7DA7169E42E}"/>
                  </a:ext>
                </a:extLst>
              </p:cNvPr>
              <p:cNvSpPr/>
              <p:nvPr/>
            </p:nvSpPr>
            <p:spPr>
              <a:xfrm>
                <a:off x="393843" y="914975"/>
                <a:ext cx="1299875" cy="1237673"/>
              </a:xfrm>
              <a:prstGeom prst="rect">
                <a:avLst/>
              </a:prstGeom>
              <a:grpFill/>
              <a:ln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3600"/>
              </a:p>
            </p:txBody>
          </p:sp>
          <p:sp>
            <p:nvSpPr>
              <p:cNvPr id="90" name="テキスト ボックス 89">
                <a:extLst>
                  <a:ext uri="{FF2B5EF4-FFF2-40B4-BE49-F238E27FC236}">
                    <a16:creationId xmlns:a16="http://schemas.microsoft.com/office/drawing/2014/main" id="{A899702A-D8D9-A2B5-26BF-A571BF530A3B}"/>
                  </a:ext>
                </a:extLst>
              </p:cNvPr>
              <p:cNvSpPr txBox="1"/>
              <p:nvPr/>
            </p:nvSpPr>
            <p:spPr>
              <a:xfrm>
                <a:off x="419665" y="823179"/>
                <a:ext cx="1299875" cy="130223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dirty="0">
                    <a:latin typeface="Microsoft YaHei UI Light" panose="020B0502040204020203" pitchFamily="34" charset="-122"/>
                    <a:ea typeface="Microsoft YaHei UI Light" panose="020B0502040204020203" pitchFamily="34" charset="-122"/>
                    <a:cs typeface="Calibri" panose="020F0502020204030204" pitchFamily="34" charset="0"/>
                  </a:rPr>
                  <a:t>方</a:t>
                </a:r>
              </a:p>
            </p:txBody>
          </p:sp>
        </p:grpSp>
        <p:grpSp>
          <p:nvGrpSpPr>
            <p:cNvPr id="91" name="グループ化 90">
              <a:extLst>
                <a:ext uri="{FF2B5EF4-FFF2-40B4-BE49-F238E27FC236}">
                  <a16:creationId xmlns:a16="http://schemas.microsoft.com/office/drawing/2014/main" id="{F48F1382-F163-B59B-C548-CAF3480F84CC}"/>
                </a:ext>
              </a:extLst>
            </p:cNvPr>
            <p:cNvGrpSpPr/>
            <p:nvPr/>
          </p:nvGrpSpPr>
          <p:grpSpPr>
            <a:xfrm>
              <a:off x="2506691" y="2231296"/>
              <a:ext cx="670095" cy="667939"/>
              <a:chOff x="393843" y="806875"/>
              <a:chExt cx="1325697" cy="1345773"/>
            </a:xfrm>
            <a:grpFill/>
          </p:grpSpPr>
          <p:sp>
            <p:nvSpPr>
              <p:cNvPr id="92" name="正方形/長方形 91">
                <a:extLst>
                  <a:ext uri="{FF2B5EF4-FFF2-40B4-BE49-F238E27FC236}">
                    <a16:creationId xmlns:a16="http://schemas.microsoft.com/office/drawing/2014/main" id="{BB77F892-1CB4-DAD0-2160-3C36308AB97C}"/>
                  </a:ext>
                </a:extLst>
              </p:cNvPr>
              <p:cNvSpPr/>
              <p:nvPr/>
            </p:nvSpPr>
            <p:spPr>
              <a:xfrm>
                <a:off x="393843" y="914975"/>
                <a:ext cx="1299875" cy="1237673"/>
              </a:xfrm>
              <a:prstGeom prst="rect">
                <a:avLst/>
              </a:prstGeom>
              <a:grpFill/>
              <a:ln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3600"/>
              </a:p>
            </p:txBody>
          </p:sp>
          <p:sp>
            <p:nvSpPr>
              <p:cNvPr id="93" name="テキスト ボックス 92">
                <a:extLst>
                  <a:ext uri="{FF2B5EF4-FFF2-40B4-BE49-F238E27FC236}">
                    <a16:creationId xmlns:a16="http://schemas.microsoft.com/office/drawing/2014/main" id="{D78178E8-25DE-1AC8-6BE5-CC7CE18438CB}"/>
                  </a:ext>
                </a:extLst>
              </p:cNvPr>
              <p:cNvSpPr txBox="1"/>
              <p:nvPr/>
            </p:nvSpPr>
            <p:spPr>
              <a:xfrm>
                <a:off x="419665" y="806875"/>
                <a:ext cx="1299875" cy="130223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dirty="0">
                    <a:latin typeface="Microsoft YaHei UI Light" panose="020B0502040204020203" pitchFamily="34" charset="-122"/>
                    <a:ea typeface="Microsoft YaHei UI Light" panose="020B0502040204020203" pitchFamily="34" charset="-122"/>
                    <a:cs typeface="Calibri" panose="020F0502020204030204" pitchFamily="34" charset="0"/>
                  </a:rPr>
                  <a:t>法</a:t>
                </a:r>
              </a:p>
            </p:txBody>
          </p:sp>
        </p:grpSp>
        <p:grpSp>
          <p:nvGrpSpPr>
            <p:cNvPr id="94" name="グループ化 93">
              <a:extLst>
                <a:ext uri="{FF2B5EF4-FFF2-40B4-BE49-F238E27FC236}">
                  <a16:creationId xmlns:a16="http://schemas.microsoft.com/office/drawing/2014/main" id="{80784040-C6D1-CCD0-C8BD-63A00A88AF57}"/>
                </a:ext>
              </a:extLst>
            </p:cNvPr>
            <p:cNvGrpSpPr/>
            <p:nvPr/>
          </p:nvGrpSpPr>
          <p:grpSpPr>
            <a:xfrm>
              <a:off x="3284070" y="2242526"/>
              <a:ext cx="667554" cy="667470"/>
              <a:chOff x="393843" y="807819"/>
              <a:chExt cx="1320670" cy="1344829"/>
            </a:xfrm>
            <a:grpFill/>
          </p:grpSpPr>
          <p:sp>
            <p:nvSpPr>
              <p:cNvPr id="95" name="正方形/長方形 94">
                <a:extLst>
                  <a:ext uri="{FF2B5EF4-FFF2-40B4-BE49-F238E27FC236}">
                    <a16:creationId xmlns:a16="http://schemas.microsoft.com/office/drawing/2014/main" id="{7658A5A7-724C-FC6B-46F3-4234C57E3BD4}"/>
                  </a:ext>
                </a:extLst>
              </p:cNvPr>
              <p:cNvSpPr/>
              <p:nvPr/>
            </p:nvSpPr>
            <p:spPr>
              <a:xfrm>
                <a:off x="393843" y="914975"/>
                <a:ext cx="1299875" cy="1237673"/>
              </a:xfrm>
              <a:prstGeom prst="rect">
                <a:avLst/>
              </a:prstGeom>
              <a:grpFill/>
              <a:ln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3600"/>
              </a:p>
            </p:txBody>
          </p:sp>
          <p:sp>
            <p:nvSpPr>
              <p:cNvPr id="96" name="テキスト ボックス 95">
                <a:extLst>
                  <a:ext uri="{FF2B5EF4-FFF2-40B4-BE49-F238E27FC236}">
                    <a16:creationId xmlns:a16="http://schemas.microsoft.com/office/drawing/2014/main" id="{696813AE-5BDC-17EE-5CAA-E8449795A54B}"/>
                  </a:ext>
                </a:extLst>
              </p:cNvPr>
              <p:cNvSpPr txBox="1"/>
              <p:nvPr/>
            </p:nvSpPr>
            <p:spPr>
              <a:xfrm>
                <a:off x="414638" y="807819"/>
                <a:ext cx="1299875" cy="130223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dirty="0">
                    <a:latin typeface="Microsoft YaHei UI Light" panose="020B0502040204020203" pitchFamily="34" charset="-122"/>
                    <a:ea typeface="Microsoft YaHei UI Light" panose="020B0502040204020203" pitchFamily="34" charset="-122"/>
                    <a:cs typeface="Calibri" panose="020F0502020204030204" pitchFamily="34" charset="0"/>
                  </a:rPr>
                  <a:t>②</a:t>
                </a:r>
              </a:p>
            </p:txBody>
          </p:sp>
        </p:grpSp>
      </p:grp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EFA835A0-2F73-0855-F22F-4E59E20EFF3C}"/>
              </a:ext>
            </a:extLst>
          </p:cNvPr>
          <p:cNvSpPr txBox="1"/>
          <p:nvPr/>
        </p:nvSpPr>
        <p:spPr>
          <a:xfrm>
            <a:off x="174157" y="5593294"/>
            <a:ext cx="59705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u="sng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※</a:t>
            </a:r>
            <a:r>
              <a:rPr kumimoji="1" lang="ja-JP" altLang="en-US" sz="1050" u="sng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申込方法②（窓口）で申込みの方は、郵送にて抽選結果をお知らせいたします。</a:t>
            </a: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C0E70BAB-5451-19E3-6387-855DEC908870}"/>
              </a:ext>
            </a:extLst>
          </p:cNvPr>
          <p:cNvSpPr/>
          <p:nvPr/>
        </p:nvSpPr>
        <p:spPr>
          <a:xfrm>
            <a:off x="189137" y="4448787"/>
            <a:ext cx="6494706" cy="1528788"/>
          </a:xfrm>
          <a:prstGeom prst="rect">
            <a:avLst/>
          </a:prstGeom>
          <a:noFill/>
          <a:ln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/>
          </a:p>
        </p:txBody>
      </p:sp>
      <p:pic>
        <p:nvPicPr>
          <p:cNvPr id="107" name="図 106" descr="テキスト&#10;&#10;自動的に生成された説明">
            <a:extLst>
              <a:ext uri="{FF2B5EF4-FFF2-40B4-BE49-F238E27FC236}">
                <a16:creationId xmlns:a16="http://schemas.microsoft.com/office/drawing/2014/main" id="{B93E65FF-0946-7DDB-3404-660A0E779F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725" y="9000657"/>
            <a:ext cx="1860221" cy="600696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D168523-0E09-7144-EBD4-041E8E33D116}"/>
              </a:ext>
            </a:extLst>
          </p:cNvPr>
          <p:cNvSpPr/>
          <p:nvPr/>
        </p:nvSpPr>
        <p:spPr>
          <a:xfrm>
            <a:off x="43542" y="174171"/>
            <a:ext cx="4144309" cy="1021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ECAE0089-EC69-B21D-C0F4-2B086EEF4FEB}"/>
              </a:ext>
            </a:extLst>
          </p:cNvPr>
          <p:cNvSpPr/>
          <p:nvPr/>
        </p:nvSpPr>
        <p:spPr>
          <a:xfrm>
            <a:off x="194575" y="6756572"/>
            <a:ext cx="6529275" cy="1139742"/>
          </a:xfrm>
          <a:prstGeom prst="rect">
            <a:avLst/>
          </a:prstGeom>
          <a:noFill/>
          <a:ln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参加希望の皆様へ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本講座ではビジネスゲーム演習を行います。グループに分かれて会社を運営する想定の中で、仕入れ・広告宣伝費などの投資金額をどう設定するかなどの「意志決定能力」や、会社の売上やコスト・利益などに関する「データ分析能力」、経緯や結果について説明するための「プレゼンテーション能力」をゲーム感覚で楽しみながら学ぶことを目指しています。</a:t>
            </a:r>
            <a:r>
              <a:rPr kumimoji="1" lang="ja-JP" altLang="en-US" sz="1100" dirty="0"/>
              <a:t>者</a:t>
            </a:r>
          </a:p>
        </p:txBody>
      </p:sp>
    </p:spTree>
    <p:extLst>
      <p:ext uri="{BB962C8B-B14F-4D97-AF65-F5344CB8AC3E}">
        <p14:creationId xmlns:p14="http://schemas.microsoft.com/office/powerpoint/2010/main" val="3145474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752</TotalTime>
  <Words>546</Words>
  <Application>Microsoft Office PowerPoint</Application>
  <PresentationFormat>A4 210 x 297 mm</PresentationFormat>
  <Paragraphs>53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0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Microsoft YaHei UI Light</vt:lpstr>
      <vt:lpstr>Yu Gothic UI Semilight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 大輔</dc:creator>
  <cp:lastModifiedBy>米井 亮子</cp:lastModifiedBy>
  <cp:revision>29</cp:revision>
  <cp:lastPrinted>2023-04-03T12:38:57Z</cp:lastPrinted>
  <dcterms:created xsi:type="dcterms:W3CDTF">2022-09-25T08:26:23Z</dcterms:created>
  <dcterms:modified xsi:type="dcterms:W3CDTF">2023-04-13T01:48:17Z</dcterms:modified>
</cp:coreProperties>
</file>